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59" r:id="rId5"/>
    <p:sldId id="258" r:id="rId6"/>
    <p:sldId id="261" r:id="rId7"/>
    <p:sldId id="262" r:id="rId8"/>
    <p:sldId id="263" r:id="rId9"/>
    <p:sldId id="264" r:id="rId10"/>
    <p:sldId id="265" r:id="rId11"/>
    <p:sldId id="266" r:id="rId12"/>
    <p:sldId id="274" r:id="rId13"/>
    <p:sldId id="267" r:id="rId14"/>
    <p:sldId id="275" r:id="rId15"/>
    <p:sldId id="276" r:id="rId16"/>
    <p:sldId id="268" r:id="rId17"/>
    <p:sldId id="269" r:id="rId18"/>
    <p:sldId id="277" r:id="rId19"/>
    <p:sldId id="270" r:id="rId20"/>
    <p:sldId id="278" r:id="rId21"/>
    <p:sldId id="271" r:id="rId22"/>
    <p:sldId id="272" r:id="rId23"/>
    <p:sldId id="273"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68" d="100"/>
          <a:sy n="68" d="100"/>
        </p:scale>
        <p:origin x="-1434"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0FD723F-68B5-48B7-A021-055262AE190D}" type="datetimeFigureOut">
              <a:rPr lang="en-US" smtClean="0"/>
              <a:pPr/>
              <a:t>4/30/2016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B6B349-DE35-44E2-ACB4-C87EE9BD67E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FD723F-68B5-48B7-A021-055262AE190D}" type="datetimeFigureOut">
              <a:rPr lang="en-US" smtClean="0"/>
              <a:pPr/>
              <a:t>4/30/2016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B6B349-DE35-44E2-ACB4-C87EE9BD67E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FD723F-68B5-48B7-A021-055262AE190D}" type="datetimeFigureOut">
              <a:rPr lang="en-US" smtClean="0"/>
              <a:pPr/>
              <a:t>4/30/2016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B6B349-DE35-44E2-ACB4-C87EE9BD67E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FD723F-68B5-48B7-A021-055262AE190D}" type="datetimeFigureOut">
              <a:rPr lang="en-US" smtClean="0"/>
              <a:pPr/>
              <a:t>4/30/2016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B6B349-DE35-44E2-ACB4-C87EE9BD67E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0FD723F-68B5-48B7-A021-055262AE190D}" type="datetimeFigureOut">
              <a:rPr lang="en-US" smtClean="0"/>
              <a:pPr/>
              <a:t>4/30/2016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B6B349-DE35-44E2-ACB4-C87EE9BD67E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0FD723F-68B5-48B7-A021-055262AE190D}" type="datetimeFigureOut">
              <a:rPr lang="en-US" smtClean="0"/>
              <a:pPr/>
              <a:t>4/30/2016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B6B349-DE35-44E2-ACB4-C87EE9BD67E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0FD723F-68B5-48B7-A021-055262AE190D}" type="datetimeFigureOut">
              <a:rPr lang="en-US" smtClean="0"/>
              <a:pPr/>
              <a:t>4/30/2016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FB6B349-DE35-44E2-ACB4-C87EE9BD67E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0FD723F-68B5-48B7-A021-055262AE190D}" type="datetimeFigureOut">
              <a:rPr lang="en-US" smtClean="0"/>
              <a:pPr/>
              <a:t>4/30/2016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FB6B349-DE35-44E2-ACB4-C87EE9BD67E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FD723F-68B5-48B7-A021-055262AE190D}" type="datetimeFigureOut">
              <a:rPr lang="en-US" smtClean="0"/>
              <a:pPr/>
              <a:t>4/30/2016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FB6B349-DE35-44E2-ACB4-C87EE9BD67E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FD723F-68B5-48B7-A021-055262AE190D}" type="datetimeFigureOut">
              <a:rPr lang="en-US" smtClean="0"/>
              <a:pPr/>
              <a:t>4/30/2016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B6B349-DE35-44E2-ACB4-C87EE9BD67E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FD723F-68B5-48B7-A021-055262AE190D}" type="datetimeFigureOut">
              <a:rPr lang="en-US" smtClean="0"/>
              <a:pPr/>
              <a:t>4/30/2016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B6B349-DE35-44E2-ACB4-C87EE9BD67E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FD723F-68B5-48B7-A021-055262AE190D}" type="datetimeFigureOut">
              <a:rPr lang="en-US" smtClean="0"/>
              <a:pPr/>
              <a:t>4/30/2016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B6B349-DE35-44E2-ACB4-C87EE9BD67E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SQL Script and Procedures</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8194" name="Picture 2"/>
          <p:cNvPicPr>
            <a:picLocks noChangeAspect="1" noChangeArrowheads="1"/>
          </p:cNvPicPr>
          <p:nvPr/>
        </p:nvPicPr>
        <p:blipFill>
          <a:blip r:embed="rId2"/>
          <a:srcRect/>
          <a:stretch>
            <a:fillRect/>
          </a:stretch>
        </p:blipFill>
        <p:spPr bwMode="auto">
          <a:xfrm>
            <a:off x="0" y="990600"/>
            <a:ext cx="9144000" cy="52895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305800" cy="685800"/>
          </a:xfrm>
        </p:spPr>
        <p:txBody>
          <a:bodyPr>
            <a:normAutofit fontScale="90000"/>
          </a:bodyPr>
          <a:lstStyle/>
          <a:p>
            <a:r>
              <a:rPr lang="en-US" dirty="0" smtClean="0"/>
              <a:t>Calculation Engine Plan Operators</a:t>
            </a:r>
            <a:endParaRPr lang="en-US" dirty="0"/>
          </a:p>
        </p:txBody>
      </p:sp>
      <p:sp>
        <p:nvSpPr>
          <p:cNvPr id="8" name="Rectangle 7"/>
          <p:cNvSpPr/>
          <p:nvPr/>
        </p:nvSpPr>
        <p:spPr>
          <a:xfrm>
            <a:off x="304800" y="669384"/>
            <a:ext cx="8839200" cy="707886"/>
          </a:xfrm>
          <a:prstGeom prst="rect">
            <a:avLst/>
          </a:prstGeom>
        </p:spPr>
        <p:txBody>
          <a:bodyPr wrap="square">
            <a:spAutoFit/>
          </a:bodyPr>
          <a:lstStyle/>
          <a:p>
            <a:pPr>
              <a:buFont typeface="Wingdings" pitchFamily="2" charset="2"/>
              <a:buChar char="§"/>
            </a:pPr>
            <a:r>
              <a:rPr lang="en-US" sz="2000" dirty="0" smtClean="0"/>
              <a:t>    It is an alternative to using SQL statements as their logic is directly implemented in the calculation engine.</a:t>
            </a:r>
          </a:p>
        </p:txBody>
      </p:sp>
      <p:sp>
        <p:nvSpPr>
          <p:cNvPr id="9" name="Rectangle 8"/>
          <p:cNvSpPr/>
          <p:nvPr/>
        </p:nvSpPr>
        <p:spPr>
          <a:xfrm>
            <a:off x="228600" y="1752600"/>
            <a:ext cx="5103897" cy="584775"/>
          </a:xfrm>
          <a:prstGeom prst="rect">
            <a:avLst/>
          </a:prstGeom>
        </p:spPr>
        <p:txBody>
          <a:bodyPr wrap="none">
            <a:spAutoFit/>
          </a:bodyPr>
          <a:lstStyle/>
          <a:p>
            <a:pPr algn="ctr">
              <a:spcBef>
                <a:spcPct val="0"/>
              </a:spcBef>
            </a:pPr>
            <a:r>
              <a:rPr lang="en-US" sz="3200" dirty="0" smtClean="0">
                <a:latin typeface="+mj-lt"/>
                <a:ea typeface="+mj-ea"/>
                <a:cs typeface="+mj-cs"/>
              </a:rPr>
              <a:t>Data Source Access Functions</a:t>
            </a:r>
          </a:p>
        </p:txBody>
      </p:sp>
      <p:sp>
        <p:nvSpPr>
          <p:cNvPr id="10" name="Rectangle 9"/>
          <p:cNvSpPr/>
          <p:nvPr/>
        </p:nvSpPr>
        <p:spPr>
          <a:xfrm>
            <a:off x="304800" y="2365712"/>
            <a:ext cx="2786660" cy="461665"/>
          </a:xfrm>
          <a:prstGeom prst="rect">
            <a:avLst/>
          </a:prstGeom>
        </p:spPr>
        <p:txBody>
          <a:bodyPr wrap="none">
            <a:spAutoFit/>
          </a:bodyPr>
          <a:lstStyle/>
          <a:p>
            <a:r>
              <a:rPr lang="en-US" sz="2400" dirty="0" smtClean="0"/>
              <a:t>CE_COLUMN_TABLE:</a:t>
            </a:r>
            <a:endParaRPr lang="en-US" sz="2400" dirty="0"/>
          </a:p>
        </p:txBody>
      </p:sp>
      <p:pic>
        <p:nvPicPr>
          <p:cNvPr id="1027" name="Picture 3"/>
          <p:cNvPicPr>
            <a:picLocks noChangeAspect="1" noChangeArrowheads="1"/>
          </p:cNvPicPr>
          <p:nvPr/>
        </p:nvPicPr>
        <p:blipFill>
          <a:blip r:embed="rId2"/>
          <a:srcRect/>
          <a:stretch>
            <a:fillRect/>
          </a:stretch>
        </p:blipFill>
        <p:spPr bwMode="auto">
          <a:xfrm>
            <a:off x="1150023" y="3940124"/>
            <a:ext cx="6993011" cy="2917876"/>
          </a:xfrm>
          <a:prstGeom prst="rect">
            <a:avLst/>
          </a:prstGeom>
          <a:noFill/>
          <a:ln w="9525">
            <a:noFill/>
            <a:miter lim="800000"/>
            <a:headEnd/>
            <a:tailEnd/>
          </a:ln>
          <a:effectLst/>
        </p:spPr>
      </p:pic>
      <p:sp>
        <p:nvSpPr>
          <p:cNvPr id="12" name="Rectangle 11"/>
          <p:cNvSpPr/>
          <p:nvPr/>
        </p:nvSpPr>
        <p:spPr>
          <a:xfrm>
            <a:off x="443132" y="2851048"/>
            <a:ext cx="8686800" cy="1015663"/>
          </a:xfrm>
          <a:prstGeom prst="rect">
            <a:avLst/>
          </a:prstGeom>
        </p:spPr>
        <p:txBody>
          <a:bodyPr wrap="square">
            <a:spAutoFit/>
          </a:bodyPr>
          <a:lstStyle/>
          <a:p>
            <a:r>
              <a:rPr lang="en-US" sz="2000" dirty="0" smtClean="0"/>
              <a:t>It provides access to an existing column table. It takes the name of the table and returns its content bound to a variable. Optionally a list of attribute names can be provided to restrict the output to the given attributes.</a:t>
            </a:r>
            <a:endParaRPr lang="en-US" sz="20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2514600" cy="457200"/>
          </a:xfrm>
        </p:spPr>
        <p:txBody>
          <a:bodyPr>
            <a:normAutofit/>
          </a:bodyPr>
          <a:lstStyle/>
          <a:p>
            <a:r>
              <a:rPr lang="en-US" sz="2400" dirty="0" smtClean="0"/>
              <a:t>CE_JOIN_VIEW:</a:t>
            </a:r>
            <a:endParaRPr lang="en-US" sz="2400" dirty="0"/>
          </a:p>
        </p:txBody>
      </p:sp>
      <p:sp>
        <p:nvSpPr>
          <p:cNvPr id="4" name="Rectangle 3"/>
          <p:cNvSpPr/>
          <p:nvPr/>
        </p:nvSpPr>
        <p:spPr>
          <a:xfrm>
            <a:off x="533400" y="914400"/>
            <a:ext cx="8610600" cy="1015663"/>
          </a:xfrm>
          <a:prstGeom prst="rect">
            <a:avLst/>
          </a:prstGeom>
        </p:spPr>
        <p:txBody>
          <a:bodyPr wrap="square">
            <a:spAutoFit/>
          </a:bodyPr>
          <a:lstStyle/>
          <a:p>
            <a:r>
              <a:rPr lang="en-US" sz="2000" dirty="0" smtClean="0"/>
              <a:t>The CE_JOIN_VIEW operator returns results for an existing attribute view. It takes the name of the attribute view and an optional list of attributes as parameters of such views/models.</a:t>
            </a:r>
            <a:endParaRPr lang="en-US" sz="2000" dirty="0"/>
          </a:p>
        </p:txBody>
      </p:sp>
      <p:pic>
        <p:nvPicPr>
          <p:cNvPr id="2050" name="Picture 2"/>
          <p:cNvPicPr>
            <a:picLocks noChangeAspect="1" noChangeArrowheads="1"/>
          </p:cNvPicPr>
          <p:nvPr/>
        </p:nvPicPr>
        <p:blipFill>
          <a:blip r:embed="rId2"/>
          <a:srcRect/>
          <a:stretch>
            <a:fillRect/>
          </a:stretch>
        </p:blipFill>
        <p:spPr bwMode="auto">
          <a:xfrm>
            <a:off x="1143000" y="2286000"/>
            <a:ext cx="6781800" cy="3036772"/>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l="2500" t="4958" r="10000" b="826"/>
          <a:stretch>
            <a:fillRect/>
          </a:stretch>
        </p:blipFill>
        <p:spPr bwMode="auto">
          <a:xfrm>
            <a:off x="685800" y="2743200"/>
            <a:ext cx="8001000" cy="2895600"/>
          </a:xfrm>
          <a:prstGeom prst="rect">
            <a:avLst/>
          </a:prstGeom>
          <a:noFill/>
          <a:ln w="9525">
            <a:noFill/>
            <a:miter lim="800000"/>
            <a:headEnd/>
            <a:tailEnd/>
          </a:ln>
          <a:effectLst/>
        </p:spPr>
      </p:pic>
      <p:sp>
        <p:nvSpPr>
          <p:cNvPr id="6" name="Rectangle 5"/>
          <p:cNvSpPr/>
          <p:nvPr/>
        </p:nvSpPr>
        <p:spPr>
          <a:xfrm>
            <a:off x="381000" y="304800"/>
            <a:ext cx="2234907" cy="461665"/>
          </a:xfrm>
          <a:prstGeom prst="rect">
            <a:avLst/>
          </a:prstGeom>
        </p:spPr>
        <p:txBody>
          <a:bodyPr wrap="none">
            <a:spAutoFit/>
          </a:bodyPr>
          <a:lstStyle/>
          <a:p>
            <a:r>
              <a:rPr lang="en-US" sz="2400" dirty="0" smtClean="0"/>
              <a:t>CE_OLAP_VIEW:</a:t>
            </a:r>
            <a:endParaRPr lang="en-US" sz="2400" dirty="0"/>
          </a:p>
        </p:txBody>
      </p:sp>
      <p:sp>
        <p:nvSpPr>
          <p:cNvPr id="7" name="Rectangle 6"/>
          <p:cNvSpPr/>
          <p:nvPr/>
        </p:nvSpPr>
        <p:spPr>
          <a:xfrm>
            <a:off x="457200" y="838200"/>
            <a:ext cx="8686800" cy="1323439"/>
          </a:xfrm>
          <a:prstGeom prst="rect">
            <a:avLst/>
          </a:prstGeom>
        </p:spPr>
        <p:txBody>
          <a:bodyPr wrap="square">
            <a:spAutoFit/>
          </a:bodyPr>
          <a:lstStyle/>
          <a:p>
            <a:r>
              <a:rPr lang="en-US" sz="2000" dirty="0" smtClean="0"/>
              <a:t>The CE_OLAP_VIEW operator returns results for an existing analytic view. It takes the name of the analytic view and an optional list of key figures and dimensions as parameters. The analytic view is grouped by the given dimensions and the key figures are aggregated using the default aggregation of the analytic view.</a:t>
            </a:r>
            <a:endParaRPr lang="en-US" sz="20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srcRect l="2609" t="2363" r="9565" b="771"/>
          <a:stretch>
            <a:fillRect/>
          </a:stretch>
        </p:blipFill>
        <p:spPr bwMode="auto">
          <a:xfrm>
            <a:off x="914400" y="2286000"/>
            <a:ext cx="7696200" cy="3124200"/>
          </a:xfrm>
          <a:prstGeom prst="rect">
            <a:avLst/>
          </a:prstGeom>
          <a:noFill/>
          <a:ln w="9525">
            <a:noFill/>
            <a:miter lim="800000"/>
            <a:headEnd/>
            <a:tailEnd/>
          </a:ln>
          <a:effectLst/>
        </p:spPr>
      </p:pic>
      <p:sp>
        <p:nvSpPr>
          <p:cNvPr id="6" name="Rectangle 5"/>
          <p:cNvSpPr/>
          <p:nvPr/>
        </p:nvSpPr>
        <p:spPr>
          <a:xfrm>
            <a:off x="302452" y="381000"/>
            <a:ext cx="2196307" cy="461665"/>
          </a:xfrm>
          <a:prstGeom prst="rect">
            <a:avLst/>
          </a:prstGeom>
        </p:spPr>
        <p:txBody>
          <a:bodyPr wrap="none">
            <a:spAutoFit/>
          </a:bodyPr>
          <a:lstStyle/>
          <a:p>
            <a:r>
              <a:rPr lang="en-US" sz="2400" dirty="0" smtClean="0"/>
              <a:t>CE_CALC_VIEW:</a:t>
            </a:r>
            <a:endParaRPr lang="en-US" sz="2400" dirty="0"/>
          </a:p>
        </p:txBody>
      </p:sp>
      <p:sp>
        <p:nvSpPr>
          <p:cNvPr id="7" name="Rectangle 6"/>
          <p:cNvSpPr/>
          <p:nvPr/>
        </p:nvSpPr>
        <p:spPr>
          <a:xfrm>
            <a:off x="457200" y="892124"/>
            <a:ext cx="8686800" cy="1015663"/>
          </a:xfrm>
          <a:prstGeom prst="rect">
            <a:avLst/>
          </a:prstGeom>
        </p:spPr>
        <p:txBody>
          <a:bodyPr wrap="square">
            <a:spAutoFit/>
          </a:bodyPr>
          <a:lstStyle/>
          <a:p>
            <a:r>
              <a:rPr lang="en-US" sz="2000" dirty="0" smtClean="0"/>
              <a:t>The CE_CALC_ VIEW operator returns results for an existing calculation view. It takes the name of the calculation view and optionally a projection list of attribute names to restrict the output to the given attributes.</a:t>
            </a:r>
            <a:endParaRPr lang="en-US" sz="2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685800"/>
            <a:ext cx="1311578" cy="461665"/>
          </a:xfrm>
          <a:prstGeom prst="rect">
            <a:avLst/>
          </a:prstGeom>
        </p:spPr>
        <p:txBody>
          <a:bodyPr wrap="none">
            <a:spAutoFit/>
          </a:bodyPr>
          <a:lstStyle/>
          <a:p>
            <a:r>
              <a:rPr lang="en-US" sz="2400" dirty="0" smtClean="0"/>
              <a:t>CE_JOIN:</a:t>
            </a:r>
            <a:endParaRPr lang="en-US" sz="2400" dirty="0"/>
          </a:p>
        </p:txBody>
      </p:sp>
      <p:sp>
        <p:nvSpPr>
          <p:cNvPr id="5" name="Rectangle 4"/>
          <p:cNvSpPr/>
          <p:nvPr/>
        </p:nvSpPr>
        <p:spPr>
          <a:xfrm>
            <a:off x="457200" y="1219200"/>
            <a:ext cx="8686800" cy="5447645"/>
          </a:xfrm>
          <a:prstGeom prst="rect">
            <a:avLst/>
          </a:prstGeom>
        </p:spPr>
        <p:txBody>
          <a:bodyPr wrap="square">
            <a:spAutoFit/>
          </a:bodyPr>
          <a:lstStyle/>
          <a:p>
            <a:r>
              <a:rPr lang="en-US" sz="2000" dirty="0" smtClean="0"/>
              <a:t>The CE_JOIN operator calculates a natural (inner) join of the given pair of tables on a list of join attributes. </a:t>
            </a:r>
          </a:p>
          <a:p>
            <a:endParaRPr lang="en-US" sz="2000" dirty="0" smtClean="0"/>
          </a:p>
          <a:p>
            <a:r>
              <a:rPr lang="en-US" sz="2000" dirty="0" smtClean="0"/>
              <a:t>The plan operator requires each pair of join attributes to have identical attribute names. In case of join attributes having different names, one of them must be renamed prior to the join using a projection.</a:t>
            </a:r>
          </a:p>
          <a:p>
            <a:endParaRPr lang="en-US" sz="2000" dirty="0" smtClean="0"/>
          </a:p>
          <a:p>
            <a:pPr>
              <a:lnSpc>
                <a:spcPct val="130000"/>
              </a:lnSpc>
            </a:pPr>
            <a:r>
              <a:rPr lang="en-US" sz="2000" dirty="0" smtClean="0"/>
              <a:t>•    Syntactically, the plan operator CE_JOIN takes four parameters as input</a:t>
            </a:r>
          </a:p>
          <a:p>
            <a:pPr>
              <a:lnSpc>
                <a:spcPct val="130000"/>
              </a:lnSpc>
            </a:pPr>
            <a:r>
              <a:rPr lang="en-US" sz="2000" dirty="0" smtClean="0"/>
              <a:t>•    One table variable representing the left argument to be joined.</a:t>
            </a:r>
          </a:p>
          <a:p>
            <a:pPr>
              <a:lnSpc>
                <a:spcPct val="130000"/>
              </a:lnSpc>
            </a:pPr>
            <a:r>
              <a:rPr lang="en-US" sz="2000" dirty="0" smtClean="0"/>
              <a:t>•    One table variable representing the right argument to be joined.</a:t>
            </a:r>
          </a:p>
          <a:p>
            <a:pPr>
              <a:lnSpc>
                <a:spcPct val="130000"/>
              </a:lnSpc>
            </a:pPr>
            <a:r>
              <a:rPr lang="en-US" sz="2000" dirty="0" smtClean="0"/>
              <a:t>•    A list of join attributes. The list must at least have one element.</a:t>
            </a:r>
          </a:p>
          <a:p>
            <a:pPr>
              <a:lnSpc>
                <a:spcPct val="130000"/>
              </a:lnSpc>
            </a:pPr>
            <a:r>
              <a:rPr lang="en-US" sz="2000" dirty="0" smtClean="0"/>
              <a:t>•    For each pair of join attributes, only one attribute will be in the result. Optionally, a projection list can be provided specifying the attributes that should be in the resulting table. If this list is present, it must at least contain the join attributes.</a:t>
            </a:r>
            <a:endParaRPr lang="en-US" sz="2000" dirty="0"/>
          </a:p>
        </p:txBody>
      </p:sp>
      <p:sp>
        <p:nvSpPr>
          <p:cNvPr id="6" name="Rectangle 5"/>
          <p:cNvSpPr/>
          <p:nvPr/>
        </p:nvSpPr>
        <p:spPr>
          <a:xfrm>
            <a:off x="228600" y="0"/>
            <a:ext cx="3562386" cy="584775"/>
          </a:xfrm>
          <a:prstGeom prst="rect">
            <a:avLst/>
          </a:prstGeom>
        </p:spPr>
        <p:txBody>
          <a:bodyPr wrap="none">
            <a:spAutoFit/>
          </a:bodyPr>
          <a:lstStyle/>
          <a:p>
            <a:pPr algn="ctr">
              <a:spcBef>
                <a:spcPct val="0"/>
              </a:spcBef>
            </a:pPr>
            <a:r>
              <a:rPr lang="en-US" sz="3200" dirty="0" smtClean="0"/>
              <a:t>Relational </a:t>
            </a:r>
            <a:r>
              <a:rPr lang="en-US" sz="3200" dirty="0" smtClean="0">
                <a:latin typeface="+mj-lt"/>
                <a:ea typeface="+mj-ea"/>
                <a:cs typeface="+mj-cs"/>
              </a:rPr>
              <a:t>Functions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4419600"/>
            <a:ext cx="9144000" cy="2438400"/>
          </a:xfrm>
        </p:spPr>
        <p:txBody>
          <a:bodyPr>
            <a:noAutofit/>
          </a:bodyPr>
          <a:lstStyle/>
          <a:p>
            <a:pPr>
              <a:buNone/>
            </a:pPr>
            <a:r>
              <a:rPr lang="en-US" sz="2000" b="1" dirty="0" smtClean="0"/>
              <a:t>CE_LEFT_OUTER_JOIN</a:t>
            </a:r>
          </a:p>
          <a:p>
            <a:pPr>
              <a:buNone/>
            </a:pPr>
            <a:r>
              <a:rPr lang="en-US" sz="2000" dirty="0" smtClean="0"/>
              <a:t>• Calculate the left outer join. Besides the function name, the syntax is the same as for CE_JOIN.</a:t>
            </a:r>
          </a:p>
          <a:p>
            <a:pPr>
              <a:buNone/>
            </a:pPr>
            <a:r>
              <a:rPr lang="en-US" sz="2000" b="1" dirty="0" smtClean="0"/>
              <a:t>CE_RIGHT_OUTER_JOIN</a:t>
            </a:r>
          </a:p>
          <a:p>
            <a:pPr>
              <a:buNone/>
            </a:pPr>
            <a:r>
              <a:rPr lang="en-US" sz="2000" dirty="0" smtClean="0"/>
              <a:t>• Calculate the right outer join. Besides the function name, the syntax is the  same as for CE_JOIN.</a:t>
            </a:r>
          </a:p>
          <a:p>
            <a:pPr>
              <a:buNone/>
            </a:pPr>
            <a:r>
              <a:rPr lang="en-US" sz="2000" dirty="0" smtClean="0"/>
              <a:t>NOTE: CE_FULL_OUTER_JOIN is not supported.</a:t>
            </a:r>
            <a:endParaRPr lang="en-US" sz="2000" dirty="0"/>
          </a:p>
        </p:txBody>
      </p:sp>
      <p:pic>
        <p:nvPicPr>
          <p:cNvPr id="11266" name="Picture 2"/>
          <p:cNvPicPr>
            <a:picLocks noChangeAspect="1" noChangeArrowheads="1"/>
          </p:cNvPicPr>
          <p:nvPr/>
        </p:nvPicPr>
        <p:blipFill>
          <a:blip r:embed="rId2"/>
          <a:srcRect l="3478" t="4483" r="6087" b="1380"/>
          <a:stretch>
            <a:fillRect/>
          </a:stretch>
        </p:blipFill>
        <p:spPr bwMode="auto">
          <a:xfrm>
            <a:off x="825316" y="3512"/>
            <a:ext cx="7408980" cy="448813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srcRect l="2198" t="3977" r="3297" b="1457"/>
          <a:stretch>
            <a:fillRect/>
          </a:stretch>
        </p:blipFill>
        <p:spPr bwMode="auto">
          <a:xfrm>
            <a:off x="1031620" y="4419600"/>
            <a:ext cx="6990080" cy="2438400"/>
          </a:xfrm>
          <a:prstGeom prst="rect">
            <a:avLst/>
          </a:prstGeom>
          <a:noFill/>
          <a:ln w="9525">
            <a:noFill/>
            <a:miter lim="800000"/>
            <a:headEnd/>
            <a:tailEnd/>
          </a:ln>
          <a:effectLst/>
        </p:spPr>
      </p:pic>
      <p:sp>
        <p:nvSpPr>
          <p:cNvPr id="6" name="Rectangle 5"/>
          <p:cNvSpPr/>
          <p:nvPr/>
        </p:nvSpPr>
        <p:spPr>
          <a:xfrm>
            <a:off x="381000" y="0"/>
            <a:ext cx="2214517" cy="461665"/>
          </a:xfrm>
          <a:prstGeom prst="rect">
            <a:avLst/>
          </a:prstGeom>
        </p:spPr>
        <p:txBody>
          <a:bodyPr wrap="none">
            <a:spAutoFit/>
          </a:bodyPr>
          <a:lstStyle/>
          <a:p>
            <a:r>
              <a:rPr lang="en-US" sz="2400" dirty="0" smtClean="0"/>
              <a:t>CE_PROJECTION</a:t>
            </a:r>
            <a:endParaRPr lang="en-US" sz="2400" dirty="0"/>
          </a:p>
        </p:txBody>
      </p:sp>
      <p:sp>
        <p:nvSpPr>
          <p:cNvPr id="7" name="Rectangle 6"/>
          <p:cNvSpPr/>
          <p:nvPr/>
        </p:nvSpPr>
        <p:spPr>
          <a:xfrm>
            <a:off x="457200" y="381000"/>
            <a:ext cx="8686800" cy="4093428"/>
          </a:xfrm>
          <a:prstGeom prst="rect">
            <a:avLst/>
          </a:prstGeom>
        </p:spPr>
        <p:txBody>
          <a:bodyPr wrap="square">
            <a:spAutoFit/>
          </a:bodyPr>
          <a:lstStyle/>
          <a:p>
            <a:r>
              <a:rPr lang="en-US" sz="2000" dirty="0" smtClean="0"/>
              <a:t>Restricts the columns in the schema of table variable var_table to those mentioned in the projection list. Optionally renames columns, computes expressions, or applies a filter.</a:t>
            </a:r>
          </a:p>
          <a:p>
            <a:r>
              <a:rPr lang="en-US" sz="2000" dirty="0" smtClean="0"/>
              <a:t>It takes three parameters as input:</a:t>
            </a:r>
          </a:p>
          <a:p>
            <a:r>
              <a:rPr lang="en-US" sz="2000" dirty="0" smtClean="0"/>
              <a:t>• A variable of type table which is subject to the projection. Like CE_JOIN,</a:t>
            </a:r>
          </a:p>
          <a:p>
            <a:r>
              <a:rPr lang="en-US" sz="2000" dirty="0" smtClean="0"/>
              <a:t>CE_PROJECTION cannot handle tables directly as input.</a:t>
            </a:r>
          </a:p>
          <a:p>
            <a:r>
              <a:rPr lang="en-US" sz="2000" dirty="0" smtClean="0"/>
              <a:t>• A list of attributes which should be in the resulting table. The list must at least</a:t>
            </a:r>
          </a:p>
          <a:p>
            <a:r>
              <a:rPr lang="en-US" sz="2000" dirty="0" smtClean="0"/>
              <a:t>have one element. The attributes can be renamed using the SQL keyword AS,</a:t>
            </a:r>
          </a:p>
          <a:p>
            <a:r>
              <a:rPr lang="en-US" sz="2000" dirty="0" smtClean="0"/>
              <a:t>and expressions can be evaluated using the CE_ CALC function.</a:t>
            </a:r>
          </a:p>
          <a:p>
            <a:r>
              <a:rPr lang="en-US" sz="2000" dirty="0" smtClean="0"/>
              <a:t>• An optional filter where Boolean expressions are allowed, as defined for the</a:t>
            </a:r>
          </a:p>
          <a:p>
            <a:r>
              <a:rPr lang="en-US" sz="2000" dirty="0" smtClean="0"/>
              <a:t>CE_ CALC operator below.</a:t>
            </a:r>
          </a:p>
          <a:p>
            <a:r>
              <a:rPr lang="en-US" sz="2000" dirty="0" smtClean="0"/>
              <a:t>In this operator, the projection in parameter 2 is applied first - including column</a:t>
            </a:r>
          </a:p>
          <a:p>
            <a:r>
              <a:rPr lang="en-US" sz="2000" dirty="0" smtClean="0"/>
              <a:t>renaming and computation of expressions. As last step, the filter is applied.</a:t>
            </a:r>
            <a:endParaRPr lang="en-US" sz="2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2"/>
          <a:srcRect l="3333" t="4380" r="3333" b="3650"/>
          <a:stretch>
            <a:fillRect/>
          </a:stretch>
        </p:blipFill>
        <p:spPr bwMode="auto">
          <a:xfrm>
            <a:off x="1459520" y="2057400"/>
            <a:ext cx="6705600" cy="2514600"/>
          </a:xfrm>
          <a:prstGeom prst="rect">
            <a:avLst/>
          </a:prstGeom>
          <a:noFill/>
          <a:ln w="9525">
            <a:noFill/>
            <a:miter lim="800000"/>
            <a:headEnd/>
            <a:tailEnd/>
          </a:ln>
          <a:effectLst/>
        </p:spPr>
      </p:pic>
      <p:sp>
        <p:nvSpPr>
          <p:cNvPr id="6" name="Rectangle 5"/>
          <p:cNvSpPr/>
          <p:nvPr/>
        </p:nvSpPr>
        <p:spPr>
          <a:xfrm>
            <a:off x="186396" y="0"/>
            <a:ext cx="1434880" cy="461665"/>
          </a:xfrm>
          <a:prstGeom prst="rect">
            <a:avLst/>
          </a:prstGeom>
        </p:spPr>
        <p:txBody>
          <a:bodyPr wrap="none">
            <a:spAutoFit/>
          </a:bodyPr>
          <a:lstStyle/>
          <a:p>
            <a:r>
              <a:rPr lang="en-US" sz="2400" dirty="0" smtClean="0"/>
              <a:t>CE_ CALC:</a:t>
            </a:r>
            <a:endParaRPr lang="en-US" sz="2400" dirty="0"/>
          </a:p>
        </p:txBody>
      </p:sp>
      <p:sp>
        <p:nvSpPr>
          <p:cNvPr id="7" name="Rectangle 6"/>
          <p:cNvSpPr/>
          <p:nvPr/>
        </p:nvSpPr>
        <p:spPr>
          <a:xfrm>
            <a:off x="304800" y="389212"/>
            <a:ext cx="8839200" cy="1631216"/>
          </a:xfrm>
          <a:prstGeom prst="rect">
            <a:avLst/>
          </a:prstGeom>
        </p:spPr>
        <p:txBody>
          <a:bodyPr wrap="square">
            <a:spAutoFit/>
          </a:bodyPr>
          <a:lstStyle/>
          <a:p>
            <a:r>
              <a:rPr lang="en-US" sz="2000" dirty="0" smtClean="0"/>
              <a:t>CE_ CALC is used inside other operators discussed in this section. It evaluates an expression and is usually then bound to a new column. An important use case is evaluating expressions in the CE_PROJECTTON. It takes two arguments:</a:t>
            </a:r>
          </a:p>
          <a:p>
            <a:r>
              <a:rPr lang="en-US" sz="2000" dirty="0" smtClean="0"/>
              <a:t>• The expression enclosed in single quotes.</a:t>
            </a:r>
          </a:p>
          <a:p>
            <a:r>
              <a:rPr lang="en-US" sz="2000" dirty="0" smtClean="0"/>
              <a:t>• The result type of the expression as a SQL type.</a:t>
            </a:r>
            <a:endParaRPr lang="en-US" sz="2000" dirty="0"/>
          </a:p>
        </p:txBody>
      </p:sp>
      <p:sp>
        <p:nvSpPr>
          <p:cNvPr id="8" name="Rectangle 7"/>
          <p:cNvSpPr/>
          <p:nvPr/>
        </p:nvSpPr>
        <p:spPr>
          <a:xfrm>
            <a:off x="0" y="4605948"/>
            <a:ext cx="9144000" cy="2308324"/>
          </a:xfrm>
          <a:prstGeom prst="rect">
            <a:avLst/>
          </a:prstGeom>
        </p:spPr>
        <p:txBody>
          <a:bodyPr wrap="square">
            <a:spAutoFit/>
          </a:bodyPr>
          <a:lstStyle/>
          <a:p>
            <a:r>
              <a:rPr lang="en-US" dirty="0" smtClean="0"/>
              <a:t>Another frequent use case of CE_ CALC is computing row numbers:</a:t>
            </a:r>
          </a:p>
          <a:p>
            <a:r>
              <a:rPr lang="en-US" dirty="0" smtClean="0"/>
              <a:t>CREATE PROCEDURE ceGetRowNum(IN it_books books, OUT ranked- books ot-ranked- books)</a:t>
            </a:r>
          </a:p>
          <a:p>
            <a:r>
              <a:rPr lang="en-US" dirty="0" smtClean="0"/>
              <a:t>LANGUAGE SQLSCRIPT READS SQL DATA AS</a:t>
            </a:r>
          </a:p>
          <a:p>
            <a:r>
              <a:rPr lang="en-US" dirty="0" smtClean="0"/>
              <a:t>BEGIN</a:t>
            </a:r>
          </a:p>
          <a:p>
            <a:r>
              <a:rPr lang="en-US" dirty="0" smtClean="0"/>
              <a:t>ordered_books = SELECT title, price, crcy FROM :it_books ORDER BY price DESC;</a:t>
            </a:r>
          </a:p>
          <a:p>
            <a:r>
              <a:rPr lang="en-US" dirty="0" smtClean="0"/>
              <a:t>ranked books - CE_PROJECTION ( :it_books, [ "TITLE", "PRICE", CE_ CALC ( ' rownum() ' , integer) AS "RANK", "CRCY" AS "CURRENCY"]);</a:t>
            </a:r>
          </a:p>
          <a:p>
            <a:r>
              <a:rPr lang="en-US" dirty="0" smtClean="0"/>
              <a:t>END ;</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srcRect l="2804" t="3229" r="3738"/>
          <a:stretch>
            <a:fillRect/>
          </a:stretch>
        </p:blipFill>
        <p:spPr bwMode="auto">
          <a:xfrm>
            <a:off x="1752600" y="4307056"/>
            <a:ext cx="5932428" cy="2550944"/>
          </a:xfrm>
          <a:prstGeom prst="rect">
            <a:avLst/>
          </a:prstGeom>
          <a:noFill/>
          <a:ln w="9525">
            <a:noFill/>
            <a:miter lim="800000"/>
            <a:headEnd/>
            <a:tailEnd/>
          </a:ln>
          <a:effectLst/>
        </p:spPr>
      </p:pic>
      <p:sp>
        <p:nvSpPr>
          <p:cNvPr id="6" name="Rectangle 5"/>
          <p:cNvSpPr/>
          <p:nvPr/>
        </p:nvSpPr>
        <p:spPr>
          <a:xfrm>
            <a:off x="0" y="397416"/>
            <a:ext cx="9144000" cy="3862596"/>
          </a:xfrm>
          <a:prstGeom prst="rect">
            <a:avLst/>
          </a:prstGeom>
        </p:spPr>
        <p:txBody>
          <a:bodyPr wrap="square">
            <a:spAutoFit/>
          </a:bodyPr>
          <a:lstStyle/>
          <a:p>
            <a:r>
              <a:rPr lang="en-US" sz="2000" dirty="0" smtClean="0"/>
              <a:t>Groups the input and computes aggregates for each group. It takes three input parameters:</a:t>
            </a:r>
          </a:p>
          <a:p>
            <a:r>
              <a:rPr lang="en-US" sz="2000" dirty="0" smtClean="0"/>
              <a:t>• A variable of type table containing the data that should be aggregated. CE_AGGREGATION cannot handle tables directly as input.</a:t>
            </a:r>
          </a:p>
          <a:p>
            <a:r>
              <a:rPr lang="en-US" sz="2000" dirty="0" smtClean="0"/>
              <a:t>• A list of aggregates. </a:t>
            </a:r>
          </a:p>
          <a:p>
            <a:r>
              <a:rPr lang="en-US" sz="2000" dirty="0" smtClean="0"/>
              <a:t>• An optional list of group-by attributes. If this list is absent the entire input table should be treated as a single group, and the aggregate function is applied to all tuples.</a:t>
            </a:r>
          </a:p>
          <a:p>
            <a:r>
              <a:rPr lang="en-US" sz="2000" dirty="0" smtClean="0"/>
              <a:t>• Note that CE_ AGGREGATION implicitly defines a projection: All columns that are not in the list of aggregates, or in the group-by list, are not part of the result.</a:t>
            </a:r>
          </a:p>
          <a:p>
            <a:pPr>
              <a:spcBef>
                <a:spcPts val="600"/>
              </a:spcBef>
            </a:pPr>
            <a:r>
              <a:rPr lang="en-US" sz="2000" dirty="0" smtClean="0"/>
              <a:t>Supported aggregation functions are:</a:t>
            </a:r>
          </a:p>
          <a:p>
            <a:r>
              <a:rPr lang="en-US" sz="2000" dirty="0" smtClean="0"/>
              <a:t>count(" column"), sum("column“), min("column"), max(" column")</a:t>
            </a:r>
          </a:p>
          <a:p>
            <a:r>
              <a:rPr lang="en-US" sz="2000" dirty="0" smtClean="0"/>
              <a:t>• use sum("column")/count("column") to compute the average</a:t>
            </a:r>
          </a:p>
        </p:txBody>
      </p:sp>
      <p:sp>
        <p:nvSpPr>
          <p:cNvPr id="7" name="Rectangle 6"/>
          <p:cNvSpPr/>
          <p:nvPr/>
        </p:nvSpPr>
        <p:spPr>
          <a:xfrm>
            <a:off x="0" y="0"/>
            <a:ext cx="2589748" cy="461665"/>
          </a:xfrm>
          <a:prstGeom prst="rect">
            <a:avLst/>
          </a:prstGeom>
        </p:spPr>
        <p:txBody>
          <a:bodyPr wrap="none">
            <a:spAutoFit/>
          </a:bodyPr>
          <a:lstStyle/>
          <a:p>
            <a:r>
              <a:rPr lang="en-US" sz="2400" dirty="0" smtClean="0"/>
              <a:t>CE_AGGREGATION:</a:t>
            </a:r>
            <a:endParaRPr 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001000" cy="762000"/>
          </a:xfrm>
        </p:spPr>
        <p:txBody>
          <a:bodyPr/>
          <a:lstStyle/>
          <a:p>
            <a:r>
              <a:rPr lang="en-US" dirty="0" smtClean="0"/>
              <a:t>SQL Script</a:t>
            </a:r>
            <a:endParaRPr lang="en-US" dirty="0"/>
          </a:p>
        </p:txBody>
      </p:sp>
      <p:grpSp>
        <p:nvGrpSpPr>
          <p:cNvPr id="7" name="Group 6"/>
          <p:cNvGrpSpPr/>
          <p:nvPr/>
        </p:nvGrpSpPr>
        <p:grpSpPr>
          <a:xfrm>
            <a:off x="237129" y="1295400"/>
            <a:ext cx="8906871" cy="2438400"/>
            <a:chOff x="237129" y="1828800"/>
            <a:chExt cx="8906871" cy="2438400"/>
          </a:xfrm>
        </p:grpSpPr>
        <p:pic>
          <p:nvPicPr>
            <p:cNvPr id="1026" name="Picture 2"/>
            <p:cNvPicPr>
              <a:picLocks noChangeAspect="1" noChangeArrowheads="1"/>
            </p:cNvPicPr>
            <p:nvPr/>
          </p:nvPicPr>
          <p:blipFill>
            <a:blip r:embed="rId2"/>
            <a:srcRect/>
            <a:stretch>
              <a:fillRect/>
            </a:stretch>
          </p:blipFill>
          <p:spPr bwMode="auto">
            <a:xfrm>
              <a:off x="237129" y="1828800"/>
              <a:ext cx="8906871" cy="692008"/>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237130" y="2514600"/>
              <a:ext cx="8906870" cy="1752600"/>
            </a:xfrm>
            <a:prstGeom prst="rect">
              <a:avLst/>
            </a:prstGeom>
            <a:noFill/>
            <a:ln w="9525">
              <a:noFill/>
              <a:miter lim="800000"/>
              <a:headEnd/>
              <a:tailEnd/>
            </a:ln>
            <a:effectLst/>
          </p:spPr>
        </p:pic>
      </p:grpSp>
      <p:sp>
        <p:nvSpPr>
          <p:cNvPr id="8" name="Rectangle 7"/>
          <p:cNvSpPr/>
          <p:nvPr/>
        </p:nvSpPr>
        <p:spPr>
          <a:xfrm>
            <a:off x="304800" y="4191000"/>
            <a:ext cx="8839200" cy="1569660"/>
          </a:xfrm>
          <a:prstGeom prst="rect">
            <a:avLst/>
          </a:prstGeom>
        </p:spPr>
        <p:txBody>
          <a:bodyPr wrap="square">
            <a:spAutoFit/>
          </a:bodyPr>
          <a:lstStyle/>
          <a:p>
            <a:r>
              <a:rPr lang="en-US" sz="2400" dirty="0" smtClean="0"/>
              <a:t>The main motivation for SQLScript is to embed data intensive application logic into the database, in contrast to a traditional approach where the application logic is normally executed in an application server.</a:t>
            </a:r>
            <a:endParaRPr lang="en-US" sz="24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srcRect/>
          <a:stretch>
            <a:fillRect/>
          </a:stretch>
        </p:blipFill>
        <p:spPr bwMode="auto">
          <a:xfrm>
            <a:off x="381000" y="2667000"/>
            <a:ext cx="8382001" cy="3282950"/>
          </a:xfrm>
          <a:prstGeom prst="rect">
            <a:avLst/>
          </a:prstGeom>
          <a:noFill/>
          <a:ln w="9525">
            <a:noFill/>
            <a:miter lim="800000"/>
            <a:headEnd/>
            <a:tailEnd/>
          </a:ln>
          <a:effectLst/>
        </p:spPr>
      </p:pic>
      <p:sp>
        <p:nvSpPr>
          <p:cNvPr id="5" name="Rectangle 4"/>
          <p:cNvSpPr/>
          <p:nvPr/>
        </p:nvSpPr>
        <p:spPr>
          <a:xfrm>
            <a:off x="228600" y="685800"/>
            <a:ext cx="8915400" cy="1631216"/>
          </a:xfrm>
          <a:prstGeom prst="rect">
            <a:avLst/>
          </a:prstGeom>
        </p:spPr>
        <p:txBody>
          <a:bodyPr wrap="square">
            <a:spAutoFit/>
          </a:bodyPr>
          <a:lstStyle/>
          <a:p>
            <a:r>
              <a:rPr lang="en-US" sz="2000" dirty="0" smtClean="0"/>
              <a:t>The CE_UNION_ALL function is semantically equivalent to SQL UNION ALL</a:t>
            </a:r>
          </a:p>
          <a:p>
            <a:r>
              <a:rPr lang="en-US" sz="2000" dirty="0" smtClean="0"/>
              <a:t>statement. It computes the union of two tables which need to have identical schemas.</a:t>
            </a:r>
          </a:p>
          <a:p>
            <a:r>
              <a:rPr lang="en-US" sz="2000" dirty="0" smtClean="0"/>
              <a:t>The CE_ UNION_ ALL function preserves duplicates, i.e. the result is a table which</a:t>
            </a:r>
          </a:p>
          <a:p>
            <a:r>
              <a:rPr lang="en-US" sz="2000" dirty="0" smtClean="0"/>
              <a:t>contains all the rows from both input tables.</a:t>
            </a:r>
            <a:endParaRPr lang="en-US" sz="2000" dirty="0"/>
          </a:p>
        </p:txBody>
      </p:sp>
      <p:sp>
        <p:nvSpPr>
          <p:cNvPr id="6" name="Rectangle 5"/>
          <p:cNvSpPr/>
          <p:nvPr/>
        </p:nvSpPr>
        <p:spPr>
          <a:xfrm>
            <a:off x="228600" y="152400"/>
            <a:ext cx="2201244" cy="461665"/>
          </a:xfrm>
          <a:prstGeom prst="rect">
            <a:avLst/>
          </a:prstGeom>
        </p:spPr>
        <p:txBody>
          <a:bodyPr wrap="none">
            <a:spAutoFit/>
          </a:bodyPr>
          <a:lstStyle/>
          <a:p>
            <a:r>
              <a:rPr lang="en-US" sz="2400" dirty="0" smtClean="0"/>
              <a:t>CE_UNION_ALL:</a:t>
            </a:r>
            <a:endParaRPr lang="en-US" sz="2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001000" cy="715962"/>
          </a:xfrm>
        </p:spPr>
        <p:txBody>
          <a:bodyPr>
            <a:normAutofit fontScale="90000"/>
          </a:bodyPr>
          <a:lstStyle/>
          <a:p>
            <a:r>
              <a:rPr lang="en-US" dirty="0" smtClean="0"/>
              <a:t>Control statements</a:t>
            </a:r>
            <a:endParaRPr lang="en-US" dirty="0"/>
          </a:p>
        </p:txBody>
      </p:sp>
      <p:pic>
        <p:nvPicPr>
          <p:cNvPr id="14338" name="Picture 2"/>
          <p:cNvPicPr>
            <a:picLocks noChangeAspect="1" noChangeArrowheads="1"/>
          </p:cNvPicPr>
          <p:nvPr/>
        </p:nvPicPr>
        <p:blipFill>
          <a:blip r:embed="rId2"/>
          <a:srcRect l="2913" r="7767" b="1290"/>
          <a:stretch>
            <a:fillRect/>
          </a:stretch>
        </p:blipFill>
        <p:spPr bwMode="auto">
          <a:xfrm>
            <a:off x="914400" y="685800"/>
            <a:ext cx="7010400" cy="3733800"/>
          </a:xfrm>
          <a:prstGeom prst="rect">
            <a:avLst/>
          </a:prstGeom>
          <a:noFill/>
          <a:ln w="9525">
            <a:noFill/>
            <a:miter lim="800000"/>
            <a:headEnd/>
            <a:tailEnd/>
          </a:ln>
          <a:effectLst/>
        </p:spPr>
      </p:pic>
      <p:pic>
        <p:nvPicPr>
          <p:cNvPr id="5" name="Picture 4"/>
          <p:cNvPicPr>
            <a:picLocks noChangeAspect="1" noChangeArrowheads="1"/>
          </p:cNvPicPr>
          <p:nvPr/>
        </p:nvPicPr>
        <p:blipFill>
          <a:blip r:embed="rId3"/>
          <a:srcRect/>
          <a:stretch>
            <a:fillRect/>
          </a:stretch>
        </p:blipFill>
        <p:spPr bwMode="auto">
          <a:xfrm>
            <a:off x="914400" y="4419600"/>
            <a:ext cx="5048250" cy="1247775"/>
          </a:xfrm>
          <a:prstGeom prst="rect">
            <a:avLst/>
          </a:prstGeom>
          <a:noFill/>
          <a:ln w="9525">
            <a:noFill/>
            <a:miter lim="800000"/>
            <a:headEnd/>
            <a:tailEnd/>
          </a:ln>
          <a:effectLst/>
        </p:spPr>
      </p:pic>
      <p:pic>
        <p:nvPicPr>
          <p:cNvPr id="6" name="Picture 5"/>
          <p:cNvPicPr>
            <a:picLocks noChangeAspect="1" noChangeArrowheads="1"/>
          </p:cNvPicPr>
          <p:nvPr/>
        </p:nvPicPr>
        <p:blipFill>
          <a:blip r:embed="rId4"/>
          <a:srcRect/>
          <a:stretch>
            <a:fillRect/>
          </a:stretch>
        </p:blipFill>
        <p:spPr bwMode="auto">
          <a:xfrm>
            <a:off x="934328" y="5686425"/>
            <a:ext cx="4943475" cy="1171575"/>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26612" y="609600"/>
            <a:ext cx="9017388" cy="4093428"/>
          </a:xfrm>
          <a:prstGeom prst="rect">
            <a:avLst/>
          </a:prstGeom>
        </p:spPr>
        <p:txBody>
          <a:bodyPr wrap="square">
            <a:spAutoFit/>
          </a:bodyPr>
          <a:lstStyle/>
          <a:p>
            <a:r>
              <a:rPr lang="en-US" sz="2000" dirty="0" smtClean="0"/>
              <a:t>The EXEC statement executes the SQL statement passed in a string argument. This statement allows for constructing an SQL statement at execution time of a procedure. Thus, on the one hand dynamic SQL allows to use variables where they might not be supported in SQLScript or more flexibility in creating SQL statements. On the other hand, dynamic SQL comes with an additional cost at runtime:</a:t>
            </a:r>
          </a:p>
          <a:p>
            <a:r>
              <a:rPr lang="en-US" sz="2000" dirty="0" smtClean="0"/>
              <a:t>•   Opportunities for optimizations are limited .</a:t>
            </a:r>
          </a:p>
          <a:p>
            <a:r>
              <a:rPr lang="en-US" sz="2000" dirty="0" smtClean="0"/>
              <a:t>•   The statement is potentially recompiled every time the statement is executed .</a:t>
            </a:r>
          </a:p>
          <a:p>
            <a:r>
              <a:rPr lang="en-US" sz="2000" dirty="0" smtClean="0"/>
              <a:t>•   Not possible to bind the result of a dynamic SQL statement to a SQLScript variable.</a:t>
            </a:r>
          </a:p>
          <a:p>
            <a:r>
              <a:rPr lang="en-US" sz="2000" dirty="0" smtClean="0"/>
              <a:t>•   Need be very careful to avoid SQL injection bugs that might harm the integrity or security of the database.</a:t>
            </a:r>
          </a:p>
          <a:p>
            <a:endParaRPr lang="en-US" sz="2000" dirty="0" smtClean="0"/>
          </a:p>
          <a:p>
            <a:r>
              <a:rPr lang="en-US" sz="2000" dirty="0" smtClean="0"/>
              <a:t>Note: It is recommended to avoid dynamic SQL because it might have a negative impact on security or performance.</a:t>
            </a:r>
            <a:endParaRPr lang="en-US" sz="2000" dirty="0"/>
          </a:p>
        </p:txBody>
      </p:sp>
      <p:pic>
        <p:nvPicPr>
          <p:cNvPr id="4098" name="Picture 2"/>
          <p:cNvPicPr>
            <a:picLocks noChangeAspect="1" noChangeArrowheads="1"/>
          </p:cNvPicPr>
          <p:nvPr/>
        </p:nvPicPr>
        <p:blipFill>
          <a:blip r:embed="rId2"/>
          <a:srcRect/>
          <a:stretch>
            <a:fillRect/>
          </a:stretch>
        </p:blipFill>
        <p:spPr bwMode="auto">
          <a:xfrm>
            <a:off x="685800" y="5257800"/>
            <a:ext cx="7829550" cy="419100"/>
          </a:xfrm>
          <a:prstGeom prst="rect">
            <a:avLst/>
          </a:prstGeom>
          <a:noFill/>
          <a:ln w="9525">
            <a:noFill/>
            <a:miter lim="800000"/>
            <a:headEnd/>
            <a:tailEnd/>
          </a:ln>
          <a:effectLst/>
        </p:spPr>
      </p:pic>
      <p:sp>
        <p:nvSpPr>
          <p:cNvPr id="9" name="Rectangle 8"/>
          <p:cNvSpPr/>
          <p:nvPr/>
        </p:nvSpPr>
        <p:spPr>
          <a:xfrm>
            <a:off x="152400" y="152400"/>
            <a:ext cx="888000" cy="461665"/>
          </a:xfrm>
          <a:prstGeom prst="rect">
            <a:avLst/>
          </a:prstGeom>
        </p:spPr>
        <p:txBody>
          <a:bodyPr wrap="none">
            <a:spAutoFit/>
          </a:bodyPr>
          <a:lstStyle/>
          <a:p>
            <a:r>
              <a:rPr lang="en-US" sz="2400" dirty="0" smtClean="0"/>
              <a:t>EXEC:</a:t>
            </a:r>
            <a:endParaRPr lang="en-US" sz="2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630" y="1981200"/>
            <a:ext cx="8229600" cy="1143000"/>
          </a:xfrm>
        </p:spPr>
        <p:txBody>
          <a:bodyPr/>
          <a:lstStyle/>
          <a:p>
            <a:r>
              <a:rPr lang="en-US" dirty="0" smtClean="0"/>
              <a:t>THANK YOU</a:t>
            </a:r>
            <a:endParaRPr lang="en-US" dirty="0"/>
          </a:p>
        </p:txBody>
      </p:sp>
      <p:sp>
        <p:nvSpPr>
          <p:cNvPr id="5" name="TextBox 4"/>
          <p:cNvSpPr txBox="1"/>
          <p:nvPr/>
        </p:nvSpPr>
        <p:spPr>
          <a:xfrm>
            <a:off x="228600" y="4038600"/>
            <a:ext cx="8763000" cy="1569660"/>
          </a:xfrm>
          <a:prstGeom prst="rect">
            <a:avLst/>
          </a:prstGeom>
          <a:noFill/>
        </p:spPr>
        <p:txBody>
          <a:bodyPr wrap="square" rtlCol="0">
            <a:spAutoFit/>
          </a:bodyPr>
          <a:lstStyle/>
          <a:p>
            <a:r>
              <a:rPr lang="en-US" sz="3200" dirty="0" smtClean="0"/>
              <a:t>Courtesy : SAP Labs Document -</a:t>
            </a:r>
          </a:p>
          <a:p>
            <a:r>
              <a:rPr lang="en-US" sz="3200" dirty="0" smtClean="0"/>
              <a:t>  		HA 300 – SAP HANA Implementation 			and Modeling</a:t>
            </a:r>
            <a:endParaRPr lang="en-US" sz="3200" dirty="0"/>
          </a:p>
        </p:txBody>
      </p:sp>
    </p:spTree>
    <p:extLst>
      <p:ext uri="{BB962C8B-B14F-4D97-AF65-F5344CB8AC3E}">
        <p14:creationId xmlns="" xmlns:p14="http://schemas.microsoft.com/office/powerpoint/2010/main" val="42572835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12544"/>
            <a:ext cx="8077200" cy="685800"/>
          </a:xfrm>
        </p:spPr>
        <p:txBody>
          <a:bodyPr>
            <a:normAutofit fontScale="90000"/>
          </a:bodyPr>
          <a:lstStyle/>
          <a:p>
            <a:r>
              <a:rPr lang="en-US" dirty="0" smtClean="0"/>
              <a:t>Procedures</a:t>
            </a:r>
            <a:endParaRPr lang="en-US" dirty="0"/>
          </a:p>
        </p:txBody>
      </p:sp>
      <p:sp>
        <p:nvSpPr>
          <p:cNvPr id="3" name="Content Placeholder 2"/>
          <p:cNvSpPr>
            <a:spLocks noGrp="1"/>
          </p:cNvSpPr>
          <p:nvPr>
            <p:ph idx="1"/>
          </p:nvPr>
        </p:nvSpPr>
        <p:spPr>
          <a:xfrm>
            <a:off x="0" y="838200"/>
            <a:ext cx="9144000" cy="6019800"/>
          </a:xfrm>
        </p:spPr>
        <p:txBody>
          <a:bodyPr>
            <a:normAutofit fontScale="70000" lnSpcReduction="20000"/>
          </a:bodyPr>
          <a:lstStyle/>
          <a:p>
            <a:pPr>
              <a:lnSpc>
                <a:spcPct val="120000"/>
              </a:lnSpc>
            </a:pPr>
            <a:r>
              <a:rPr lang="en-US" dirty="0" smtClean="0"/>
              <a:t>Procedure is a reusable processing block. The calculation and transformations described in procedures can be parameterized and reused inside other procedures.</a:t>
            </a:r>
          </a:p>
          <a:p>
            <a:pPr>
              <a:lnSpc>
                <a:spcPct val="120000"/>
              </a:lnSpc>
            </a:pPr>
            <a:r>
              <a:rPr lang="en-US" dirty="0" smtClean="0"/>
              <a:t>Procedure can be implement using SQLScript, L or R language.</a:t>
            </a:r>
          </a:p>
          <a:p>
            <a:pPr>
              <a:lnSpc>
                <a:spcPct val="120000"/>
              </a:lnSpc>
            </a:pPr>
            <a:r>
              <a:rPr lang="en-US" dirty="0" smtClean="0"/>
              <a:t>Procedures can have multiple input parameters and output parameters (which can be of scalar or table types).</a:t>
            </a:r>
          </a:p>
          <a:p>
            <a:pPr>
              <a:lnSpc>
                <a:spcPct val="120000"/>
              </a:lnSpc>
            </a:pPr>
            <a:r>
              <a:rPr lang="en-US" dirty="0" smtClean="0"/>
              <a:t>A procedure can be created as read only(without side-effect) or read write.</a:t>
            </a:r>
          </a:p>
          <a:p>
            <a:pPr>
              <a:lnSpc>
                <a:spcPct val="120000"/>
              </a:lnSpc>
            </a:pPr>
            <a:r>
              <a:rPr lang="en-US" dirty="0" smtClean="0"/>
              <a:t>The body of a procedure consists of a sequence of statements separated by semicolons.</a:t>
            </a:r>
          </a:p>
          <a:p>
            <a:pPr>
              <a:lnSpc>
                <a:spcPct val="120000"/>
              </a:lnSpc>
            </a:pPr>
            <a:r>
              <a:rPr lang="en-US" dirty="0" smtClean="0"/>
              <a:t>An intermediate variable, inside a procedure, is not required to be defined before it is bound by an assignment.</a:t>
            </a:r>
          </a:p>
          <a:p>
            <a:pPr>
              <a:lnSpc>
                <a:spcPct val="120000"/>
              </a:lnSpc>
            </a:pPr>
            <a:r>
              <a:rPr lang="en-US" dirty="0" smtClean="0"/>
              <a:t>Variable name is prefixed by':' (colon) while used as input to other statement.</a:t>
            </a:r>
          </a:p>
          <a:p>
            <a:pPr>
              <a:lnSpc>
                <a:spcPct val="120000"/>
              </a:lnSpc>
            </a:pPr>
            <a:r>
              <a:rPr lang="en-US" dirty="0" smtClean="0"/>
              <a:t>Procedure can be created using SQL editor or using creation wizard.</a:t>
            </a:r>
          </a:p>
          <a:p>
            <a:pPr>
              <a:lnSpc>
                <a:spcPct val="120000"/>
              </a:lnSpc>
            </a:pPr>
            <a:r>
              <a:rPr lang="en-US" dirty="0" smtClean="0"/>
              <a:t>Read-only procedures can only call other read-only procedures</a:t>
            </a:r>
          </a:p>
          <a:p>
            <a:pPr>
              <a:lnSpc>
                <a:spcPct val="120000"/>
              </a:lnSpc>
            </a:pP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2"/>
          <a:srcRect/>
          <a:stretch>
            <a:fillRect/>
          </a:stretch>
        </p:blipFill>
        <p:spPr bwMode="auto">
          <a:xfrm>
            <a:off x="222739" y="1447800"/>
            <a:ext cx="8892107" cy="4953000"/>
          </a:xfrm>
          <a:prstGeom prst="rect">
            <a:avLst/>
          </a:prstGeom>
          <a:noFill/>
          <a:ln w="9525">
            <a:noFill/>
            <a:miter lim="800000"/>
            <a:headEnd/>
            <a:tailEnd/>
          </a:ln>
          <a:effectLst/>
        </p:spPr>
      </p:pic>
      <p:sp>
        <p:nvSpPr>
          <p:cNvPr id="5" name="Rectangle 4"/>
          <p:cNvSpPr/>
          <p:nvPr/>
        </p:nvSpPr>
        <p:spPr>
          <a:xfrm>
            <a:off x="621320" y="381000"/>
            <a:ext cx="7972632" cy="707886"/>
          </a:xfrm>
          <a:prstGeom prst="rect">
            <a:avLst/>
          </a:prstGeom>
        </p:spPr>
        <p:txBody>
          <a:bodyPr wrap="none">
            <a:spAutoFit/>
          </a:bodyPr>
          <a:lstStyle/>
          <a:p>
            <a:r>
              <a:rPr lang="en-US" sz="4000" dirty="0" smtClean="0"/>
              <a:t>Procedures creation using SQL editor </a:t>
            </a:r>
            <a:endParaRPr lang="en-US" sz="40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a:srcRect/>
          <a:stretch>
            <a:fillRect/>
          </a:stretch>
        </p:blipFill>
        <p:spPr bwMode="auto">
          <a:xfrm>
            <a:off x="685799" y="0"/>
            <a:ext cx="6400801" cy="3812651"/>
          </a:xfrm>
          <a:prstGeom prst="rect">
            <a:avLst/>
          </a:prstGeom>
          <a:noFill/>
          <a:ln w="9525">
            <a:noFill/>
            <a:miter lim="800000"/>
            <a:headEnd/>
            <a:tailEnd/>
          </a:ln>
          <a:effectLst/>
        </p:spPr>
      </p:pic>
      <p:pic>
        <p:nvPicPr>
          <p:cNvPr id="2050" name="Picture 2"/>
          <p:cNvPicPr>
            <a:picLocks noGrp="1" noChangeAspect="1" noChangeArrowheads="1"/>
          </p:cNvPicPr>
          <p:nvPr>
            <p:ph idx="1"/>
          </p:nvPr>
        </p:nvPicPr>
        <p:blipFill>
          <a:blip r:embed="rId3"/>
          <a:srcRect/>
          <a:stretch>
            <a:fillRect/>
          </a:stretch>
        </p:blipFill>
        <p:spPr bwMode="auto">
          <a:xfrm>
            <a:off x="685800" y="3714152"/>
            <a:ext cx="6248400" cy="314384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216426" y="1447800"/>
            <a:ext cx="8927574" cy="4191000"/>
          </a:xfrm>
          <a:prstGeom prst="rect">
            <a:avLst/>
          </a:prstGeom>
          <a:noFill/>
          <a:ln w="9525">
            <a:noFill/>
            <a:miter lim="800000"/>
            <a:headEnd/>
            <a:tailEnd/>
          </a:ln>
          <a:effectLst/>
        </p:spPr>
      </p:pic>
      <p:sp>
        <p:nvSpPr>
          <p:cNvPr id="5" name="Rectangle 4"/>
          <p:cNvSpPr/>
          <p:nvPr/>
        </p:nvSpPr>
        <p:spPr>
          <a:xfrm>
            <a:off x="122940" y="304800"/>
            <a:ext cx="8880380" cy="707886"/>
          </a:xfrm>
          <a:prstGeom prst="rect">
            <a:avLst/>
          </a:prstGeom>
        </p:spPr>
        <p:txBody>
          <a:bodyPr wrap="none">
            <a:spAutoFit/>
          </a:bodyPr>
          <a:lstStyle/>
          <a:p>
            <a:r>
              <a:rPr lang="en-US" sz="4000" dirty="0" smtClean="0"/>
              <a:t>Procedures creation using creation wizard</a:t>
            </a:r>
            <a:endParaRPr lang="en-US" sz="40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22522" y="685800"/>
            <a:ext cx="9121478" cy="51435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381001" y="0"/>
            <a:ext cx="7630093" cy="3200400"/>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a:srcRect/>
          <a:stretch>
            <a:fillRect/>
          </a:stretch>
        </p:blipFill>
        <p:spPr bwMode="auto">
          <a:xfrm>
            <a:off x="381000" y="3124200"/>
            <a:ext cx="7519819" cy="3733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228600" y="838200"/>
            <a:ext cx="8566567" cy="34385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210</TotalTime>
  <Words>1295</Words>
  <Application>Microsoft Office PowerPoint</Application>
  <PresentationFormat>On-screen Show (4:3)</PresentationFormat>
  <Paragraphs>91</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SQL Script and Procedures</vt:lpstr>
      <vt:lpstr>SQL Script</vt:lpstr>
      <vt:lpstr>Procedures</vt:lpstr>
      <vt:lpstr>Slide 4</vt:lpstr>
      <vt:lpstr>Slide 5</vt:lpstr>
      <vt:lpstr>Slide 6</vt:lpstr>
      <vt:lpstr>Slide 7</vt:lpstr>
      <vt:lpstr>Slide 8</vt:lpstr>
      <vt:lpstr>Slide 9</vt:lpstr>
      <vt:lpstr>Slide 10</vt:lpstr>
      <vt:lpstr>Calculation Engine Plan Operators</vt:lpstr>
      <vt:lpstr>CE_JOIN_VIEW:</vt:lpstr>
      <vt:lpstr>Slide 13</vt:lpstr>
      <vt:lpstr>Slide 14</vt:lpstr>
      <vt:lpstr>Slide 15</vt:lpstr>
      <vt:lpstr>Slide 16</vt:lpstr>
      <vt:lpstr>Slide 17</vt:lpstr>
      <vt:lpstr>Slide 18</vt:lpstr>
      <vt:lpstr>Slide 19</vt:lpstr>
      <vt:lpstr>Slide 20</vt:lpstr>
      <vt:lpstr>Control statements</vt:lpstr>
      <vt:lpstr>Slide 22</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Script and Procedures</dc:title>
  <dc:creator>SENTHIL</dc:creator>
  <cp:lastModifiedBy>SENTHIL</cp:lastModifiedBy>
  <cp:revision>102</cp:revision>
  <dcterms:created xsi:type="dcterms:W3CDTF">2014-04-03T13:04:14Z</dcterms:created>
  <dcterms:modified xsi:type="dcterms:W3CDTF">2016-04-30T10:53:31Z</dcterms:modified>
</cp:coreProperties>
</file>